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19/10/2020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19/10/2020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19/10/2020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19/10/2020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19/10/2020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19/10/2020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19/10/2020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19/10/2020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19/10/2020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19/10/2020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19/10/2020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19/10/2020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dirty="0" smtClean="0"/>
              <a:t>Les signes généraux 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tx1"/>
                </a:solidFill>
              </a:rPr>
              <a:t>Dr REZAGUI</a:t>
            </a:r>
          </a:p>
          <a:p>
            <a:r>
              <a:rPr lang="fr-FR" sz="1800" dirty="0" smtClean="0">
                <a:solidFill>
                  <a:srgbClr val="FF0000"/>
                </a:solidFill>
              </a:rPr>
              <a:t>UROLOGUE a l’EH SKIKDA</a:t>
            </a:r>
            <a:endParaRPr lang="fr-FR" sz="1800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00100" y="78579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3600" b="1" dirty="0" smtClean="0"/>
              <a:t>Cours n°4 :</a:t>
            </a:r>
            <a:r>
              <a:rPr lang="fr-FR" sz="3600" dirty="0" smtClean="0"/>
              <a:t> </a:t>
            </a:r>
            <a:br>
              <a:rPr lang="fr-FR" sz="3600" dirty="0" smtClean="0"/>
            </a:br>
            <a:endParaRPr lang="fr-FR" sz="3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 smtClean="0"/>
              <a:t>Définition </a:t>
            </a:r>
            <a:r>
              <a:rPr lang="fr-FR" dirty="0" smtClean="0"/>
              <a:t>:</a:t>
            </a:r>
            <a:br>
              <a:rPr lang="fr-FR" dirty="0" smtClean="0"/>
            </a:br>
            <a:r>
              <a:rPr lang="fr-FR" dirty="0" smtClean="0"/>
              <a:t>La fatigue est « l</a:t>
            </a:r>
            <a:r>
              <a:rPr lang="fr-FR" b="1" dirty="0" smtClean="0"/>
              <a:t>e sentiment de ne plus avoir les moyens de sa volonté, sans en percevoir clairement sa</a:t>
            </a:r>
            <a:br>
              <a:rPr lang="fr-FR" b="1" dirty="0" smtClean="0"/>
            </a:br>
            <a:r>
              <a:rPr lang="fr-FR" b="1" dirty="0" smtClean="0"/>
              <a:t>raison </a:t>
            </a:r>
            <a:r>
              <a:rPr lang="fr-FR" dirty="0" smtClean="0"/>
              <a:t>» (on veut faire quelque chose mais on n’y arrive pas). Elle peut être variable entre une personne âgée</a:t>
            </a:r>
            <a:br>
              <a:rPr lang="fr-FR" dirty="0" smtClean="0"/>
            </a:br>
            <a:r>
              <a:rPr lang="fr-FR" dirty="0" smtClean="0"/>
              <a:t>qui n'arrive pas à monter les escaliers et un jeune homme qui ne peut plus courir 25 km.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Ce terme peut recouvrir un autre symptôme (ex : mal à la jambe, qui peut être une conséquence d’une artère</a:t>
            </a:r>
            <a:br>
              <a:rPr lang="fr-FR" dirty="0" smtClean="0"/>
            </a:br>
            <a:r>
              <a:rPr lang="fr-FR" dirty="0" smtClean="0"/>
              <a:t>bouchée par ex, camouflée par l'asthénie). Il est donc important de trouver la cause de cette fatigue.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smtClean="0"/>
              <a:t>Cette fatigue se manifestera d'une façon différente d'une</a:t>
            </a:r>
            <a:br>
              <a:rPr lang="fr-FR" dirty="0" smtClean="0"/>
            </a:br>
            <a:r>
              <a:rPr lang="fr-FR" dirty="0" smtClean="0"/>
              <a:t>personne à l'autre : troubles de l'humeur, mal de dos, maux de tête, chute de pression artérielle, etc...</a:t>
            </a:r>
            <a:br>
              <a:rPr lang="fr-FR" dirty="0" smtClean="0"/>
            </a:br>
            <a:r>
              <a:rPr lang="fr-FR" dirty="0" smtClean="0"/>
              <a:t>En effet, on peut différencier tout d'abord la fatigue dite « normale » de celle qui dure dans le temps </a:t>
            </a:r>
            <a:r>
              <a:rPr lang="fr-FR" dirty="0" smtClean="0"/>
              <a:t>appelée « </a:t>
            </a:r>
            <a:r>
              <a:rPr lang="fr-FR" dirty="0" smtClean="0"/>
              <a:t>asthénie ».</a:t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dirty="0" smtClean="0"/>
              <a:t>– La fatigue dite « normale » est un phénomène qui suit un </a:t>
            </a:r>
            <a:r>
              <a:rPr lang="fr-FR" b="1" dirty="0" smtClean="0"/>
              <a:t>effort physique ou mental</a:t>
            </a:r>
            <a:r>
              <a:rPr lang="fr-FR" dirty="0" smtClean="0"/>
              <a:t>. Vos batteries se</a:t>
            </a:r>
            <a:br>
              <a:rPr lang="fr-FR" dirty="0" smtClean="0"/>
            </a:br>
            <a:r>
              <a:rPr lang="fr-FR" dirty="0" smtClean="0"/>
              <a:t>rechargeront d'énergie après une bonne nuit de sommeil.</a:t>
            </a:r>
            <a:br>
              <a:rPr lang="fr-FR" dirty="0" smtClean="0"/>
            </a:br>
            <a:r>
              <a:rPr lang="fr-FR" dirty="0" smtClean="0"/>
              <a:t>– En revanche, l'asthénie ou « manque de force » est un état de fatigue qui dure.</a:t>
            </a:r>
            <a:br>
              <a:rPr lang="fr-FR" dirty="0" smtClean="0"/>
            </a:br>
            <a:r>
              <a:rPr lang="fr-FR" dirty="0" smtClean="0"/>
              <a:t>Les origines peuvent être : somatique (ex : prise de médicaments ), psychique ( ex : anxiété ), ou réactionnelle</a:t>
            </a:r>
            <a:br>
              <a:rPr lang="fr-FR" dirty="0" smtClean="0"/>
            </a:br>
            <a:r>
              <a:rPr lang="fr-FR" dirty="0" smtClean="0"/>
              <a:t>( ex : stress )</a:t>
            </a:r>
            <a:endParaRPr lang="fr-F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dirty="0" smtClean="0"/>
              <a:t>→ Il est donc important de trouver la </a:t>
            </a:r>
            <a:r>
              <a:rPr lang="fr-FR" b="1" dirty="0" smtClean="0"/>
              <a:t>cause de cette fatigue</a:t>
            </a:r>
            <a:r>
              <a:rPr lang="fr-FR" dirty="0" smtClean="0"/>
              <a:t>.</a:t>
            </a:r>
            <a:br>
              <a:rPr lang="fr-FR" dirty="0" smtClean="0"/>
            </a:br>
            <a:r>
              <a:rPr lang="fr-FR" dirty="0" smtClean="0"/>
              <a:t>La fatigue dépend de l’âge de la personne : on peut arriver presque à une inversion des choses : chez l'adulte, </a:t>
            </a:r>
            <a:r>
              <a:rPr lang="fr-FR" dirty="0" smtClean="0"/>
              <a:t>le pic </a:t>
            </a:r>
            <a:r>
              <a:rPr lang="fr-FR" dirty="0" smtClean="0"/>
              <a:t>de fatigue est vers 22h, alors que chez l'adolescent il est à 8h.</a:t>
            </a:r>
            <a:br>
              <a:rPr lang="fr-FR" dirty="0" smtClean="0"/>
            </a:br>
            <a:endParaRPr lang="fr-FR" dirty="0" smtClean="0"/>
          </a:p>
          <a:p>
            <a:r>
              <a:rPr lang="fr-FR" dirty="0" smtClean="0"/>
              <a:t>La </a:t>
            </a:r>
            <a:r>
              <a:rPr lang="fr-FR" dirty="0" smtClean="0"/>
              <a:t>fatigue normale est un phénomène qui suit un effort physique ou mental. Le </a:t>
            </a:r>
            <a:r>
              <a:rPr lang="fr-FR" b="1" dirty="0" smtClean="0"/>
              <a:t>sommeil </a:t>
            </a:r>
            <a:r>
              <a:rPr lang="fr-FR" dirty="0" smtClean="0"/>
              <a:t>sert normalement à</a:t>
            </a:r>
            <a:br>
              <a:rPr lang="fr-FR" dirty="0" smtClean="0"/>
            </a:br>
            <a:r>
              <a:rPr lang="fr-FR" dirty="0" smtClean="0"/>
              <a:t>récupérer un état général qui est une diminution de l'état d'asthénie/de fatigue.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→ Il faut </a:t>
            </a:r>
            <a:r>
              <a:rPr lang="fr-FR" b="1" dirty="0" smtClean="0"/>
              <a:t>qualifier </a:t>
            </a:r>
            <a:r>
              <a:rPr lang="fr-FR" dirty="0" smtClean="0"/>
              <a:t>et </a:t>
            </a:r>
            <a:r>
              <a:rPr lang="fr-FR" b="1" dirty="0" smtClean="0"/>
              <a:t>quantifier </a:t>
            </a:r>
            <a:r>
              <a:rPr lang="fr-FR" dirty="0" smtClean="0"/>
              <a:t>la fatigue : (→ rôle de l'interrogatoire )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i="1" dirty="0" smtClean="0"/>
              <a:t> </a:t>
            </a:r>
            <a:r>
              <a:rPr lang="fr-FR" dirty="0" smtClean="0"/>
              <a:t>« </a:t>
            </a:r>
            <a:r>
              <a:rPr lang="fr-FR" b="1" dirty="0" smtClean="0"/>
              <a:t>Qualifier </a:t>
            </a:r>
            <a:r>
              <a:rPr lang="fr-FR" dirty="0" smtClean="0"/>
              <a:t>» la fatigue </a:t>
            </a:r>
            <a:r>
              <a:rPr lang="fr-FR" dirty="0" smtClean="0"/>
              <a:t>:</a:t>
            </a:r>
          </a:p>
          <a:p>
            <a:pPr>
              <a:buNone/>
            </a:pP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• Physique : perte de force physique</a:t>
            </a:r>
            <a:br>
              <a:rPr lang="fr-FR" dirty="0" smtClean="0"/>
            </a:br>
            <a:r>
              <a:rPr lang="fr-FR" dirty="0" smtClean="0"/>
              <a:t>• Psychique : lassitude, inefficience intellectuelle (dépression)</a:t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dirty="0" smtClean="0"/>
              <a:t>Exemple de perte de force physique: la </a:t>
            </a:r>
            <a:r>
              <a:rPr lang="fr-FR" b="1" dirty="0" smtClean="0"/>
              <a:t>myasthénie</a:t>
            </a:r>
            <a:br>
              <a:rPr lang="fr-FR" b="1" dirty="0" smtClean="0"/>
            </a:br>
            <a:r>
              <a:rPr lang="fr-FR" dirty="0" smtClean="0"/>
              <a:t>La myasthénie est une maladie très fatigante. Une personne souffrant de myasthénie fabrique des auto-anticorps</a:t>
            </a:r>
            <a:br>
              <a:rPr lang="fr-FR" dirty="0" smtClean="0"/>
            </a:br>
            <a:r>
              <a:rPr lang="fr-FR" dirty="0" smtClean="0"/>
              <a:t>dirigés contre le récepteur pour l'acétylcholine des jonctions </a:t>
            </a:r>
            <a:r>
              <a:rPr lang="fr-FR" dirty="0" err="1" smtClean="0"/>
              <a:t>neuro-musculaires</a:t>
            </a:r>
            <a:r>
              <a:rPr lang="fr-FR" dirty="0" smtClean="0"/>
              <a:t>. L'</a:t>
            </a:r>
            <a:r>
              <a:rPr lang="fr-FR" b="1" dirty="0" smtClean="0"/>
              <a:t>acétylcholine </a:t>
            </a:r>
            <a:r>
              <a:rPr lang="fr-FR" dirty="0" smtClean="0"/>
              <a:t>ne se fixant</a:t>
            </a:r>
            <a:br>
              <a:rPr lang="fr-FR" dirty="0" smtClean="0"/>
            </a:br>
            <a:r>
              <a:rPr lang="fr-FR" dirty="0" smtClean="0"/>
              <a:t>pas sur son récepteur, la fibre musculaire n'est pas stimulée et le muscle ne se contracte pas.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La </a:t>
            </a:r>
            <a:r>
              <a:rPr lang="fr-FR" b="1" dirty="0" smtClean="0"/>
              <a:t>sclérose en plaques </a:t>
            </a:r>
            <a:r>
              <a:rPr lang="fr-FR" dirty="0" smtClean="0"/>
              <a:t>est une maladie auto-immune du système nerveux central. Le premier symptôme est</a:t>
            </a:r>
            <a:br>
              <a:rPr lang="fr-FR" dirty="0" smtClean="0"/>
            </a:br>
            <a:r>
              <a:rPr lang="fr-FR" dirty="0" smtClean="0"/>
              <a:t>une fatigue à la fois physique, morale,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smtClean="0"/>
              <a:t>« </a:t>
            </a:r>
            <a:r>
              <a:rPr lang="fr-FR" b="1" dirty="0" smtClean="0"/>
              <a:t>Quantifier </a:t>
            </a:r>
            <a:r>
              <a:rPr lang="fr-FR" dirty="0" smtClean="0"/>
              <a:t>» (intensité) la fatigue : c'est à dire comprendre ce sur quoi retentit la fatigue dans la </a:t>
            </a:r>
            <a:r>
              <a:rPr lang="fr-FR" dirty="0" smtClean="0"/>
              <a:t>vie quotidienne </a:t>
            </a:r>
            <a:r>
              <a:rPr lang="fr-FR" dirty="0" smtClean="0"/>
              <a:t>: repérer ce que les gens n'arrivent plus à faire en posant des questions</a:t>
            </a:r>
            <a:r>
              <a:rPr lang="fr-FR" dirty="0" smtClean="0"/>
              <a:t>.</a:t>
            </a:r>
          </a:p>
          <a:p>
            <a:endParaRPr lang="fr-FR" dirty="0" smtClean="0"/>
          </a:p>
          <a:p>
            <a:pPr>
              <a:buNone/>
            </a:pPr>
            <a:r>
              <a:rPr lang="fr-FR" dirty="0" smtClean="0"/>
              <a:t> </a:t>
            </a:r>
            <a:r>
              <a:rPr lang="fr-FR" dirty="0" smtClean="0"/>
              <a:t>Elle peut être </a:t>
            </a:r>
            <a:r>
              <a:rPr lang="fr-FR" dirty="0" smtClean="0"/>
              <a:t>la conséquence </a:t>
            </a:r>
            <a:r>
              <a:rPr lang="fr-FR" dirty="0" smtClean="0"/>
              <a:t>d’une maladie (sclérose en plaque, dépression nerveuse, traumatisme, intervention chirurgicale,</a:t>
            </a:r>
            <a:br>
              <a:rPr lang="fr-FR" dirty="0" smtClean="0"/>
            </a:br>
            <a:r>
              <a:rPr lang="fr-FR" dirty="0" smtClean="0"/>
              <a:t>prise de médicament….)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i="1" dirty="0" smtClean="0"/>
              <a:t>Plan</a:t>
            </a:r>
            <a:br>
              <a:rPr lang="fr-FR" b="1" i="1" dirty="0" smtClean="0"/>
            </a:br>
            <a:r>
              <a:rPr lang="fr-FR" i="1" dirty="0" smtClean="0"/>
              <a:t>A. </a:t>
            </a:r>
            <a:r>
              <a:rPr lang="fr-FR" b="1" i="1" dirty="0" smtClean="0"/>
              <a:t>Sémiologie de signes généraux</a:t>
            </a:r>
            <a:br>
              <a:rPr lang="fr-FR" b="1" i="1" dirty="0" smtClean="0"/>
            </a:br>
            <a:r>
              <a:rPr lang="fr-FR" i="1" dirty="0" smtClean="0"/>
              <a:t>I. Généralités</a:t>
            </a:r>
            <a:br>
              <a:rPr lang="fr-FR" i="1" dirty="0" smtClean="0"/>
            </a:br>
            <a:r>
              <a:rPr lang="fr-FR" i="1" dirty="0" smtClean="0"/>
              <a:t>II. Les signes fonctionnels généraux</a:t>
            </a:r>
            <a:br>
              <a:rPr lang="fr-FR" i="1" dirty="0" smtClean="0"/>
            </a:br>
            <a:r>
              <a:rPr lang="fr-FR" i="1" dirty="0" smtClean="0"/>
              <a:t>B. </a:t>
            </a:r>
            <a:r>
              <a:rPr lang="fr-FR" b="1" i="1" dirty="0" smtClean="0"/>
              <a:t>Hiérarchiser les informations médicales</a:t>
            </a:r>
            <a:br>
              <a:rPr lang="fr-FR" b="1" i="1" dirty="0" smtClean="0"/>
            </a:br>
            <a:r>
              <a:rPr lang="fr-FR" i="1" dirty="0" smtClean="0"/>
              <a:t>I. Généralités</a:t>
            </a:r>
            <a:br>
              <a:rPr lang="fr-FR" i="1" dirty="0" smtClean="0"/>
            </a:br>
            <a:r>
              <a:rPr lang="fr-FR" i="1" dirty="0" smtClean="0"/>
              <a:t>II. Les scores cliniques</a:t>
            </a:r>
            <a:r>
              <a:rPr lang="fr-FR" dirty="0" smtClean="0"/>
              <a:t>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« </a:t>
            </a:r>
            <a:r>
              <a:rPr lang="fr-FR" b="1" dirty="0" smtClean="0"/>
              <a:t>Intégrer </a:t>
            </a:r>
            <a:r>
              <a:rPr lang="fr-FR" dirty="0" smtClean="0"/>
              <a:t>» la fatigue dans l'histoire d'une maladie : (c'est à dire à ce qui s'est passé par ailleurs) : </a:t>
            </a:r>
            <a:r>
              <a:rPr lang="fr-FR" dirty="0" err="1" smtClean="0"/>
              <a:t>apparaîtelle</a:t>
            </a:r>
            <a:r>
              <a:rPr lang="fr-FR" dirty="0" smtClean="0"/>
              <a:t> au début, à la fin (</a:t>
            </a:r>
            <a:r>
              <a:rPr lang="fr-FR" b="1" dirty="0" smtClean="0"/>
              <a:t>convalescence</a:t>
            </a:r>
            <a:r>
              <a:rPr lang="fr-FR" dirty="0" smtClean="0"/>
              <a:t>) ? pendant une période de fièvre (donc une période d'inflammation...) ?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 smtClean="0"/>
              <a:t>→ Fatigue </a:t>
            </a:r>
            <a:r>
              <a:rPr lang="fr-FR" b="1" dirty="0" smtClean="0"/>
              <a:t>psychique </a:t>
            </a:r>
            <a:r>
              <a:rPr lang="fr-FR" dirty="0" smtClean="0"/>
              <a:t>/ fatigue </a:t>
            </a:r>
            <a:r>
              <a:rPr lang="fr-FR" b="1" dirty="0" smtClean="0"/>
              <a:t>physique </a:t>
            </a:r>
            <a:r>
              <a:rPr lang="fr-FR" dirty="0" smtClean="0"/>
              <a:t>:</a:t>
            </a:r>
            <a:br>
              <a:rPr lang="fr-FR" dirty="0" smtClean="0"/>
            </a:br>
            <a:endParaRPr lang="fr-FR" dirty="0" smtClean="0"/>
          </a:p>
          <a:p>
            <a:pPr>
              <a:buNone/>
            </a:pPr>
            <a:r>
              <a:rPr lang="fr-FR" dirty="0" smtClean="0"/>
              <a:t>**psychique:</a:t>
            </a:r>
          </a:p>
          <a:p>
            <a:pPr>
              <a:buNone/>
            </a:pPr>
            <a:r>
              <a:rPr lang="fr-FR" dirty="0" smtClean="0"/>
              <a:t> </a:t>
            </a:r>
            <a:r>
              <a:rPr lang="fr-FR" dirty="0" smtClean="0"/>
              <a:t>- le matin</a:t>
            </a:r>
            <a:br>
              <a:rPr lang="fr-FR" dirty="0" smtClean="0"/>
            </a:br>
            <a:r>
              <a:rPr lang="fr-FR" dirty="0" smtClean="0"/>
              <a:t>- grande variabilité</a:t>
            </a:r>
            <a:br>
              <a:rPr lang="fr-FR" dirty="0" smtClean="0"/>
            </a:br>
            <a:r>
              <a:rPr lang="fr-FR" dirty="0" smtClean="0"/>
              <a:t>- repos inefficace</a:t>
            </a:r>
            <a:br>
              <a:rPr lang="fr-FR" dirty="0" smtClean="0"/>
            </a:br>
            <a:endParaRPr lang="fr-FR" dirty="0" smtClean="0"/>
          </a:p>
          <a:p>
            <a:pPr>
              <a:buNone/>
            </a:pPr>
            <a:r>
              <a:rPr lang="fr-FR" dirty="0" smtClean="0"/>
              <a:t>**physique </a:t>
            </a:r>
            <a:r>
              <a:rPr lang="fr-FR" dirty="0" smtClean="0"/>
              <a:t>: </a:t>
            </a:r>
            <a:endParaRPr lang="fr-FR" dirty="0" smtClean="0"/>
          </a:p>
          <a:p>
            <a:pPr>
              <a:buNone/>
            </a:pPr>
            <a:r>
              <a:rPr lang="fr-FR" dirty="0" smtClean="0"/>
              <a:t>- </a:t>
            </a:r>
            <a:r>
              <a:rPr lang="fr-FR" dirty="0" smtClean="0"/>
              <a:t>le soir</a:t>
            </a:r>
            <a:br>
              <a:rPr lang="fr-FR" dirty="0" smtClean="0"/>
            </a:br>
            <a:r>
              <a:rPr lang="fr-FR" dirty="0" smtClean="0"/>
              <a:t>- liée à l'effort</a:t>
            </a:r>
            <a:br>
              <a:rPr lang="fr-FR" dirty="0" smtClean="0"/>
            </a:br>
            <a:r>
              <a:rPr lang="fr-FR" dirty="0" smtClean="0"/>
              <a:t>- constante</a:t>
            </a:r>
            <a:br>
              <a:rPr lang="fr-FR" dirty="0" smtClean="0"/>
            </a:br>
            <a:r>
              <a:rPr lang="fr-FR" dirty="0" smtClean="0"/>
              <a:t>- améliorée par le repos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i="1" dirty="0" smtClean="0"/>
              <a:t>b. Poids et taille</a:t>
            </a:r>
            <a:r>
              <a:rPr lang="fr-FR" dirty="0" smtClean="0"/>
              <a:t> 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Un des motifs fréquents d'une consultation est la </a:t>
            </a:r>
            <a:r>
              <a:rPr lang="fr-FR" b="1" dirty="0" smtClean="0"/>
              <a:t>variation de poids</a:t>
            </a:r>
            <a:r>
              <a:rPr lang="fr-FR" dirty="0" smtClean="0"/>
              <a:t>.</a:t>
            </a:r>
            <a:br>
              <a:rPr lang="fr-FR" dirty="0" smtClean="0"/>
            </a:br>
            <a:r>
              <a:rPr lang="fr-FR" i="1" dirty="0" smtClean="0"/>
              <a:t>→ Le poids :</a:t>
            </a:r>
            <a:br>
              <a:rPr lang="fr-FR" i="1" dirty="0" smtClean="0"/>
            </a:br>
            <a:r>
              <a:rPr lang="fr-FR" dirty="0" smtClean="0"/>
              <a:t>Poids et ses variations :</a:t>
            </a:r>
            <a:br>
              <a:rPr lang="fr-FR" dirty="0" smtClean="0"/>
            </a:br>
            <a:r>
              <a:rPr lang="fr-FR" dirty="0" smtClean="0"/>
              <a:t>• amaigrissement, maigreur</a:t>
            </a:r>
            <a:br>
              <a:rPr lang="fr-FR" dirty="0" smtClean="0"/>
            </a:br>
            <a:r>
              <a:rPr lang="fr-FR" dirty="0" smtClean="0"/>
              <a:t>• obésité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r-FR" b="1" dirty="0" smtClean="0"/>
              <a:t>L'Indice de Masse Corporelle </a:t>
            </a:r>
            <a:r>
              <a:rPr lang="fr-FR" dirty="0" smtClean="0"/>
              <a:t>(IMC) : poids/(taille)² → kg/m² (tableau à titre indicatif)</a:t>
            </a:r>
            <a:endParaRPr lang="fr-F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6" name="Picture 2" descr="C:\Users\2018\Desktop\cours infermiers\Capture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6908661" cy="57689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dirty="0" smtClean="0"/>
              <a:t>Au cours de </a:t>
            </a:r>
            <a:r>
              <a:rPr lang="fr-FR" dirty="0" smtClean="0"/>
              <a:t>l'interrogatoire      q?: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 smtClean="0"/>
          </a:p>
          <a:p>
            <a:pPr>
              <a:buNone/>
            </a:pPr>
            <a:r>
              <a:rPr lang="fr-FR" dirty="0" smtClean="0"/>
              <a:t>• </a:t>
            </a:r>
            <a:r>
              <a:rPr lang="fr-FR" dirty="0" smtClean="0"/>
              <a:t>Histoire du poids</a:t>
            </a:r>
            <a:br>
              <a:rPr lang="fr-FR" dirty="0" smtClean="0"/>
            </a:br>
            <a:endParaRPr lang="fr-FR" dirty="0" smtClean="0"/>
          </a:p>
          <a:p>
            <a:pPr>
              <a:buNone/>
            </a:pPr>
            <a:r>
              <a:rPr lang="fr-FR" dirty="0" smtClean="0"/>
              <a:t>• </a:t>
            </a:r>
            <a:r>
              <a:rPr lang="fr-FR" dirty="0" smtClean="0"/>
              <a:t>Appétit/ alimentation : inappétence, anorexie, </a:t>
            </a:r>
            <a:r>
              <a:rPr lang="fr-FR" dirty="0" smtClean="0"/>
              <a:t>boulimie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Si une personne mange beaucoup mais maigrit → problème métabolique ? </a:t>
            </a:r>
            <a:r>
              <a:rPr lang="fr-FR" dirty="0" err="1" smtClean="0"/>
              <a:t>Hyperthyroidie</a:t>
            </a:r>
            <a:r>
              <a:rPr lang="fr-FR" dirty="0" smtClean="0"/>
              <a:t> ? </a:t>
            </a:r>
            <a:br>
              <a:rPr lang="fr-FR" dirty="0" smtClean="0"/>
            </a:br>
            <a:endParaRPr lang="fr-FR" dirty="0" smtClean="0"/>
          </a:p>
          <a:p>
            <a:pPr>
              <a:buNone/>
            </a:pPr>
            <a:r>
              <a:rPr lang="fr-FR" dirty="0" smtClean="0"/>
              <a:t>Si </a:t>
            </a:r>
            <a:r>
              <a:rPr lang="fr-FR" dirty="0" smtClean="0"/>
              <a:t>un adolescent perd beaucoup de poids sans raison apparente → trouble psychique ? Anorexie ?, etc...</a:t>
            </a:r>
            <a:br>
              <a:rPr lang="fr-FR" dirty="0" smtClean="0"/>
            </a:br>
            <a:endParaRPr lang="fr-FR" dirty="0" smtClean="0"/>
          </a:p>
          <a:p>
            <a:pPr>
              <a:buNone/>
            </a:pPr>
            <a:r>
              <a:rPr lang="fr-FR" dirty="0" smtClean="0"/>
              <a:t>• </a:t>
            </a:r>
            <a:r>
              <a:rPr lang="fr-FR" dirty="0" smtClean="0"/>
              <a:t>Soif : ses variations : on a un apport équilibré en fonction de ce que l’on perd</a:t>
            </a:r>
            <a:br>
              <a:rPr lang="fr-FR" dirty="0" smtClean="0"/>
            </a:br>
            <a:r>
              <a:rPr lang="fr-FR" dirty="0" smtClean="0"/>
              <a:t>4/10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b="1" dirty="0" smtClean="0"/>
              <a:t>État d'hydratation </a:t>
            </a:r>
            <a:r>
              <a:rPr lang="fr-FR" dirty="0" smtClean="0"/>
              <a:t>: déshydratation ou hyperhydratation. </a:t>
            </a:r>
            <a:r>
              <a:rPr lang="fr-FR" i="1" dirty="0" smtClean="0"/>
              <a:t>CR : C'est un signe général.</a:t>
            </a:r>
            <a:br>
              <a:rPr lang="fr-FR" i="1" dirty="0" smtClean="0"/>
            </a:br>
            <a:endParaRPr lang="fr-FR" i="1" dirty="0" smtClean="0"/>
          </a:p>
          <a:p>
            <a:r>
              <a:rPr lang="fr-FR" dirty="0" smtClean="0"/>
              <a:t>ex </a:t>
            </a:r>
            <a:r>
              <a:rPr lang="fr-FR" dirty="0" smtClean="0"/>
              <a:t>: un nourrisson (dont 80% de son poids est de l’eau) qui a perdu du poids veut dire qu'il s'est</a:t>
            </a:r>
            <a:br>
              <a:rPr lang="fr-FR" dirty="0" smtClean="0"/>
            </a:br>
            <a:r>
              <a:rPr lang="fr-FR" dirty="0" smtClean="0"/>
              <a:t>beaucoup déshydraté, son état général peut donc être catastrophique.</a:t>
            </a:r>
            <a:br>
              <a:rPr lang="fr-FR" dirty="0" smtClean="0"/>
            </a:br>
            <a:endParaRPr lang="fr-FR" dirty="0" smtClean="0"/>
          </a:p>
          <a:p>
            <a:r>
              <a:rPr lang="fr-FR" dirty="0" smtClean="0"/>
              <a:t>ex </a:t>
            </a:r>
            <a:r>
              <a:rPr lang="fr-FR" dirty="0" smtClean="0"/>
              <a:t>: En période de canicule estivale, il y a beaucoup gens qui n’auront pas les moyens de </a:t>
            </a:r>
            <a:r>
              <a:rPr lang="fr-FR" dirty="0" smtClean="0"/>
              <a:t>s'hydrater (personnes </a:t>
            </a:r>
            <a:r>
              <a:rPr lang="fr-FR" dirty="0" smtClean="0"/>
              <a:t>handicapées ou âgées). Elles ne se déplacent pas beaucoup pour aller boire mais surtout</a:t>
            </a:r>
            <a:br>
              <a:rPr lang="fr-FR" dirty="0" smtClean="0"/>
            </a:br>
            <a:r>
              <a:rPr lang="fr-FR" dirty="0" smtClean="0"/>
              <a:t>n’ont pas la sensation de soif. Elles vont donc perdre du poids et de l’hydratation, elles seront donc </a:t>
            </a:r>
            <a:r>
              <a:rPr lang="fr-FR" dirty="0" smtClean="0"/>
              <a:t>en déshydratation </a:t>
            </a:r>
            <a:r>
              <a:rPr lang="fr-FR" dirty="0" smtClean="0"/>
              <a:t>assez grave (ce qui entraînera de la fièvre puis éventuellement le décès des personnes).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i="1" dirty="0" smtClean="0"/>
              <a:t>→ La taille :</a:t>
            </a:r>
            <a:r>
              <a:rPr lang="fr-FR" dirty="0" smtClean="0"/>
              <a:t> 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Elle peut être anormalement basse (nanisme) ou haute (gigantisme).</a:t>
            </a:r>
            <a:br>
              <a:rPr lang="fr-FR" dirty="0" smtClean="0"/>
            </a:br>
            <a:r>
              <a:rPr lang="fr-FR" i="1" dirty="0" smtClean="0"/>
              <a:t>→ Le rapport T </a:t>
            </a:r>
            <a:r>
              <a:rPr lang="fr-FR" dirty="0" smtClean="0"/>
              <a:t>: tour de taille / tour de hanche :</a:t>
            </a:r>
            <a:br>
              <a:rPr lang="fr-FR" dirty="0" smtClean="0"/>
            </a:br>
            <a:r>
              <a:rPr lang="fr-FR" dirty="0" smtClean="0"/>
              <a:t>- si T &gt; ou = 0,8 → morphotype </a:t>
            </a:r>
            <a:r>
              <a:rPr lang="fr-FR" b="1" dirty="0" smtClean="0"/>
              <a:t>androïde</a:t>
            </a:r>
            <a:br>
              <a:rPr lang="fr-FR" b="1" dirty="0" smtClean="0"/>
            </a:br>
            <a:r>
              <a:rPr lang="fr-FR" dirty="0" smtClean="0"/>
              <a:t>- si T &lt; 0,8 → morphotype </a:t>
            </a:r>
            <a:r>
              <a:rPr lang="fr-FR" b="1" dirty="0" err="1" smtClean="0"/>
              <a:t>gynoïde</a:t>
            </a:r>
            <a:r>
              <a:rPr lang="fr-FR" dirty="0" smtClean="0"/>
              <a:t>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i="1" dirty="0" err="1" smtClean="0"/>
              <a:t>c.État</a:t>
            </a:r>
            <a:r>
              <a:rPr lang="fr-FR" i="1" dirty="0" smtClean="0"/>
              <a:t> </a:t>
            </a:r>
            <a:r>
              <a:rPr lang="fr-FR" i="1" dirty="0" smtClean="0"/>
              <a:t>d'hydratation</a:t>
            </a:r>
            <a:r>
              <a:rPr lang="fr-FR" dirty="0" smtClean="0"/>
              <a:t> 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dirty="0" err="1" smtClean="0"/>
              <a:t>Hyper-hydratation</a:t>
            </a:r>
            <a:r>
              <a:rPr lang="fr-FR" dirty="0" smtClean="0"/>
              <a:t> : nausées, œdèmes des membres</a:t>
            </a:r>
            <a:br>
              <a:rPr lang="fr-FR" dirty="0" smtClean="0"/>
            </a:br>
            <a:endParaRPr lang="fr-FR" dirty="0" smtClean="0"/>
          </a:p>
          <a:p>
            <a:r>
              <a:rPr lang="fr-FR" dirty="0" smtClean="0"/>
              <a:t> </a:t>
            </a:r>
            <a:r>
              <a:rPr lang="fr-FR" dirty="0" smtClean="0"/>
              <a:t>Déshydratation:</a:t>
            </a:r>
            <a:br>
              <a:rPr lang="fr-FR" dirty="0" smtClean="0"/>
            </a:br>
            <a:r>
              <a:rPr lang="fr-FR" dirty="0" smtClean="0"/>
              <a:t>– </a:t>
            </a:r>
            <a:r>
              <a:rPr lang="fr-FR" dirty="0" err="1" smtClean="0"/>
              <a:t>extra-cellulaire</a:t>
            </a:r>
            <a:r>
              <a:rPr lang="fr-FR" dirty="0" smtClean="0"/>
              <a:t> : au début, si on perd de l'eau, ce sera exclusivement le secteur </a:t>
            </a:r>
            <a:r>
              <a:rPr lang="fr-FR" dirty="0" err="1" smtClean="0"/>
              <a:t>extra-cellulaire</a:t>
            </a:r>
            <a:r>
              <a:rPr lang="fr-FR" dirty="0" smtClean="0"/>
              <a:t> qui</a:t>
            </a:r>
            <a:br>
              <a:rPr lang="fr-FR" dirty="0" smtClean="0"/>
            </a:br>
            <a:r>
              <a:rPr lang="fr-FR" dirty="0" smtClean="0"/>
              <a:t>sera atteint : soif, orbites creuses, </a:t>
            </a:r>
            <a:r>
              <a:rPr lang="fr-FR" b="1" dirty="0" smtClean="0"/>
              <a:t>oligurie </a:t>
            </a:r>
            <a:r>
              <a:rPr lang="fr-FR" dirty="0" smtClean="0"/>
              <a:t>(diminution de la diurèse), diminution de la tension</a:t>
            </a:r>
            <a:br>
              <a:rPr lang="fr-FR" dirty="0" smtClean="0"/>
            </a:br>
            <a:r>
              <a:rPr lang="fr-FR" dirty="0" smtClean="0"/>
              <a:t>artérielle, augmentation du pouls.</a:t>
            </a:r>
            <a:br>
              <a:rPr lang="fr-FR" dirty="0" smtClean="0"/>
            </a:br>
            <a:r>
              <a:rPr lang="fr-FR" dirty="0" smtClean="0"/>
              <a:t>– </a:t>
            </a:r>
            <a:r>
              <a:rPr lang="fr-FR" dirty="0" err="1" smtClean="0"/>
              <a:t>intra-cellulaire</a:t>
            </a:r>
            <a:r>
              <a:rPr lang="fr-FR" dirty="0" smtClean="0"/>
              <a:t> : bouche sèche, pouls accéléré, troubles neurologiques (de la conscience), pli cutané,</a:t>
            </a:r>
            <a:br>
              <a:rPr lang="fr-FR" dirty="0" smtClean="0"/>
            </a:br>
            <a:r>
              <a:rPr lang="fr-FR" dirty="0" smtClean="0"/>
              <a:t>diminution de la pression artérielle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7890" name="Picture 2" descr="C:\Users\2018\Desktop\cours infermiers\Capture3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143116"/>
            <a:ext cx="5929354" cy="36433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i="1" dirty="0" smtClean="0"/>
              <a:t>A. Sémiologie des signes généraux</a:t>
            </a:r>
            <a:r>
              <a:rPr lang="fr-FR" dirty="0" smtClean="0"/>
              <a:t> 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i="1" dirty="0" smtClean="0"/>
              <a:t>I. Généralités</a:t>
            </a:r>
            <a:r>
              <a:rPr lang="fr-FR" dirty="0" smtClean="0"/>
              <a:t> </a:t>
            </a:r>
            <a:r>
              <a:rPr lang="fr-FR" dirty="0" smtClean="0"/>
              <a:t>: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En </a:t>
            </a:r>
            <a:r>
              <a:rPr lang="fr-FR" dirty="0" smtClean="0"/>
              <a:t>face d’un patient, on pourra l’</a:t>
            </a:r>
            <a:r>
              <a:rPr lang="fr-FR" b="1" dirty="0" smtClean="0"/>
              <a:t>écouter puis l’examiner 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 smtClean="0"/>
          </a:p>
          <a:p>
            <a:pPr>
              <a:buNone/>
            </a:pPr>
            <a:r>
              <a:rPr lang="fr-FR" dirty="0" smtClean="0"/>
              <a:t>l existe un certain nombre de signes qui n’appartiennent pas spécifiquement à un organe précis, ce sont les</a:t>
            </a:r>
            <a:br>
              <a:rPr lang="fr-FR" dirty="0" smtClean="0"/>
            </a:br>
            <a:r>
              <a:rPr lang="fr-FR" b="1" dirty="0" smtClean="0"/>
              <a:t>signes généraux.</a:t>
            </a:r>
            <a:r>
              <a:rPr lang="fr-FR" dirty="0" smtClean="0"/>
              <a:t>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i="1" dirty="0" smtClean="0"/>
              <a:t>d. Humeur</a:t>
            </a:r>
            <a:r>
              <a:rPr lang="fr-FR" dirty="0" smtClean="0"/>
              <a:t> 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dirty="0" smtClean="0"/>
              <a:t>Au cours d'une maladie on peut avoir un </a:t>
            </a:r>
            <a:r>
              <a:rPr lang="fr-FR" b="1" dirty="0" smtClean="0"/>
              <a:t>changement d'humeur de la personne </a:t>
            </a:r>
            <a:r>
              <a:rPr lang="fr-FR" dirty="0" smtClean="0"/>
              <a:t>ou une exagération des</a:t>
            </a:r>
            <a:br>
              <a:rPr lang="fr-FR" dirty="0" smtClean="0"/>
            </a:br>
            <a:r>
              <a:rPr lang="fr-FR" dirty="0" smtClean="0"/>
              <a:t>manifestations :</a:t>
            </a:r>
            <a:br>
              <a:rPr lang="fr-FR" dirty="0" smtClean="0"/>
            </a:br>
            <a:r>
              <a:rPr lang="fr-FR" dirty="0" smtClean="0"/>
              <a:t>• Joie/tristesse</a:t>
            </a:r>
            <a:br>
              <a:rPr lang="fr-FR" dirty="0" smtClean="0"/>
            </a:br>
            <a:r>
              <a:rPr lang="fr-FR" dirty="0" smtClean="0"/>
              <a:t>• Intérêt/détachement</a:t>
            </a:r>
            <a:br>
              <a:rPr lang="fr-FR" dirty="0" smtClean="0"/>
            </a:br>
            <a:r>
              <a:rPr lang="fr-FR" dirty="0" smtClean="0"/>
              <a:t>• Désir/inhibition</a:t>
            </a:r>
            <a:br>
              <a:rPr lang="fr-FR" dirty="0" smtClean="0"/>
            </a:br>
            <a:r>
              <a:rPr lang="fr-FR" dirty="0" smtClean="0"/>
              <a:t>• Cyclothymie/humeur égale</a:t>
            </a:r>
            <a:br>
              <a:rPr lang="fr-FR" dirty="0" smtClean="0"/>
            </a:br>
            <a:r>
              <a:rPr lang="fr-FR" dirty="0" smtClean="0"/>
              <a:t>• Projection dans l'avenir ?</a:t>
            </a:r>
            <a:br>
              <a:rPr lang="fr-FR" dirty="0" smtClean="0"/>
            </a:br>
            <a:endParaRPr lang="fr-FR" dirty="0" smtClean="0"/>
          </a:p>
          <a:p>
            <a:r>
              <a:rPr lang="fr-FR" dirty="0" smtClean="0"/>
              <a:t>Dans </a:t>
            </a:r>
            <a:r>
              <a:rPr lang="fr-FR" dirty="0" smtClean="0"/>
              <a:t>certaines maladies endocrines les changements d’humeur sont fréquents.</a:t>
            </a:r>
            <a:br>
              <a:rPr lang="fr-FR" dirty="0" smtClean="0"/>
            </a:br>
            <a:r>
              <a:rPr lang="fr-FR" b="1" dirty="0" err="1" smtClean="0"/>
              <a:t>Hypothyroidie</a:t>
            </a:r>
            <a:r>
              <a:rPr lang="fr-FR" b="1" dirty="0" smtClean="0"/>
              <a:t> </a:t>
            </a:r>
            <a:r>
              <a:rPr lang="fr-FR" dirty="0" smtClean="0"/>
              <a:t>= réflexes lents + fatigue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i="1" dirty="0" smtClean="0"/>
              <a:t>e. Relation avec l'extérieur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i="1" dirty="0" smtClean="0"/>
              <a:t/>
            </a:r>
            <a:br>
              <a:rPr lang="fr-FR" i="1" dirty="0" smtClean="0"/>
            </a:br>
            <a:r>
              <a:rPr lang="fr-FR" dirty="0" smtClean="0"/>
              <a:t>– </a:t>
            </a:r>
            <a:r>
              <a:rPr lang="fr-FR" b="1" dirty="0" smtClean="0"/>
              <a:t>Sudation : </a:t>
            </a:r>
            <a:r>
              <a:rPr lang="fr-FR" dirty="0" smtClean="0"/>
              <a:t>élimination d'un excès de production de chaleur corporelle</a:t>
            </a:r>
            <a:br>
              <a:rPr lang="fr-FR" dirty="0" smtClean="0"/>
            </a:br>
            <a:r>
              <a:rPr lang="fr-FR" dirty="0" smtClean="0"/>
              <a:t>ex : </a:t>
            </a:r>
            <a:r>
              <a:rPr lang="fr-FR" dirty="0" err="1" smtClean="0"/>
              <a:t>hyper-sudation</a:t>
            </a:r>
            <a:r>
              <a:rPr lang="fr-FR" dirty="0" smtClean="0"/>
              <a:t> : transformer l'eau en vapeur grâce aux glande sudoripares ce qui permet </a:t>
            </a:r>
            <a:r>
              <a:rPr lang="fr-FR" dirty="0" smtClean="0"/>
              <a:t>d'éliminer des </a:t>
            </a:r>
            <a:r>
              <a:rPr lang="fr-FR" dirty="0" smtClean="0"/>
              <a:t>calories</a:t>
            </a:r>
            <a:br>
              <a:rPr lang="fr-FR" dirty="0" smtClean="0"/>
            </a:br>
            <a:r>
              <a:rPr lang="fr-FR" dirty="0" smtClean="0"/>
              <a:t>ex : hypo-sudation chez la personne âgée</a:t>
            </a:r>
            <a:br>
              <a:rPr lang="fr-FR" dirty="0" smtClean="0"/>
            </a:br>
            <a:r>
              <a:rPr lang="fr-FR" dirty="0" smtClean="0"/>
              <a:t>– </a:t>
            </a:r>
            <a:r>
              <a:rPr lang="fr-FR" b="1" dirty="0" smtClean="0"/>
              <a:t>Frilosité </a:t>
            </a:r>
            <a:r>
              <a:rPr lang="fr-FR" dirty="0" smtClean="0"/>
              <a:t>(n'aime pas le froid) / </a:t>
            </a:r>
            <a:r>
              <a:rPr lang="fr-FR" b="1" dirty="0" err="1" smtClean="0"/>
              <a:t>Thermophobie</a:t>
            </a:r>
            <a:r>
              <a:rPr lang="fr-FR" b="1" dirty="0" smtClean="0"/>
              <a:t> </a:t>
            </a:r>
            <a:r>
              <a:rPr lang="fr-FR" dirty="0" smtClean="0"/>
              <a:t>(n'aime pas la chaleur)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Font typeface="Courier New" pitchFamily="49" charset="0"/>
              <a:buChar char="o"/>
            </a:pPr>
            <a:r>
              <a:rPr lang="fr-FR" dirty="0" smtClean="0"/>
              <a:t>La sensibilité de la peau d’une personne au soleil dépend de la </a:t>
            </a:r>
            <a:r>
              <a:rPr lang="fr-FR" b="1" dirty="0" smtClean="0"/>
              <a:t>couleur des téguments </a:t>
            </a:r>
            <a:r>
              <a:rPr lang="fr-FR" dirty="0" smtClean="0"/>
              <a:t>(ongles, yeux, peau,</a:t>
            </a:r>
            <a:br>
              <a:rPr lang="fr-FR" dirty="0" smtClean="0"/>
            </a:br>
            <a:r>
              <a:rPr lang="fr-FR" dirty="0" smtClean="0"/>
              <a:t>cheveux…) :</a:t>
            </a:r>
            <a:br>
              <a:rPr lang="fr-FR" dirty="0" smtClean="0"/>
            </a:br>
            <a:r>
              <a:rPr lang="fr-FR" dirty="0" smtClean="0"/>
              <a:t>• cyanose des extrémités (bleu)</a:t>
            </a:r>
            <a:br>
              <a:rPr lang="fr-FR" dirty="0" smtClean="0"/>
            </a:br>
            <a:r>
              <a:rPr lang="fr-FR" dirty="0" smtClean="0"/>
              <a:t>• ictère (conjonctive de l’œil. </a:t>
            </a:r>
            <a:r>
              <a:rPr lang="fr-FR" i="1" dirty="0" smtClean="0"/>
              <a:t>CR : premier organe où se dépose la bilirubine, qui donne la coloration</a:t>
            </a:r>
            <a:br>
              <a:rPr lang="fr-FR" i="1" dirty="0" smtClean="0"/>
            </a:br>
            <a:r>
              <a:rPr lang="fr-FR" i="1" dirty="0" smtClean="0"/>
              <a:t>jaune</a:t>
            </a:r>
            <a:r>
              <a:rPr lang="fr-FR" dirty="0" smtClean="0"/>
              <a:t>)</a:t>
            </a:r>
            <a:br>
              <a:rPr lang="fr-FR" dirty="0" smtClean="0"/>
            </a:br>
            <a:r>
              <a:rPr lang="fr-FR" dirty="0" smtClean="0"/>
              <a:t>• érythrose (rouge)</a:t>
            </a:r>
            <a:br>
              <a:rPr lang="fr-FR" dirty="0" smtClean="0"/>
            </a:br>
            <a:r>
              <a:rPr lang="fr-FR" dirty="0" smtClean="0"/>
              <a:t>• pâleur</a:t>
            </a:r>
            <a:br>
              <a:rPr lang="fr-FR" dirty="0" smtClean="0"/>
            </a:br>
            <a:r>
              <a:rPr lang="fr-FR" dirty="0" smtClean="0"/>
              <a:t>• pigmentation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8914" name="Picture 2" descr="C:\Users\2018\Desktop\cours infermiers\Capture4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714356"/>
            <a:ext cx="5382377" cy="2000529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286000" y="28288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 smtClean="0"/>
              <a:t>ex : </a:t>
            </a:r>
            <a:r>
              <a:rPr lang="fr-FR" b="1" dirty="0" smtClean="0"/>
              <a:t>livedo </a:t>
            </a:r>
            <a:r>
              <a:rPr lang="fr-FR" dirty="0" smtClean="0"/>
              <a:t>: aspect marbré de la</a:t>
            </a:r>
            <a:br>
              <a:rPr lang="fr-FR" dirty="0" smtClean="0"/>
            </a:br>
            <a:r>
              <a:rPr lang="fr-FR" dirty="0" smtClean="0"/>
              <a:t>pigmentation de la peau, signe clinique</a:t>
            </a:r>
            <a:br>
              <a:rPr lang="fr-FR" dirty="0" smtClean="0"/>
            </a:br>
            <a:r>
              <a:rPr lang="fr-FR" dirty="0" smtClean="0"/>
              <a:t>de certaines infections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i="1" dirty="0" smtClean="0"/>
              <a:t>CR : ex : sensibilité de la peau d'une personne au soleil. On peut devenir allergique au soleil au cours de </a:t>
            </a:r>
            <a:r>
              <a:rPr lang="fr-FR" i="1" dirty="0" smtClean="0"/>
              <a:t>la vie</a:t>
            </a:r>
            <a:r>
              <a:rPr lang="fr-FR" i="1" dirty="0" smtClean="0"/>
              <a:t>, c'est une maladie auto-immune.</a:t>
            </a:r>
            <a:r>
              <a:rPr lang="fr-FR" dirty="0" smtClean="0"/>
              <a:t> </a:t>
            </a:r>
            <a:br>
              <a:rPr lang="fr-FR" dirty="0" smtClean="0"/>
            </a:br>
            <a:endParaRPr lang="fr-FR" dirty="0"/>
          </a:p>
        </p:txBody>
      </p:sp>
      <p:pic>
        <p:nvPicPr>
          <p:cNvPr id="39938" name="Picture 2" descr="C:\Users\2018\Desktop\cours infermiers\Capture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3800" y="3286125"/>
            <a:ext cx="5410200" cy="3571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i="1" dirty="0" err="1" smtClean="0"/>
              <a:t>B.Hiérarchiser</a:t>
            </a:r>
            <a:r>
              <a:rPr lang="fr-FR" b="1" i="1" dirty="0" smtClean="0"/>
              <a:t> les informations médicales</a:t>
            </a:r>
            <a:r>
              <a:rPr lang="fr-FR" dirty="0" smtClean="0"/>
              <a:t> 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i="1" dirty="0" smtClean="0"/>
              <a:t>Tous les signes n'ont pas la même valeur : comment savoir quelle est la valeur sémiologique de tel ou tel</a:t>
            </a:r>
            <a:br>
              <a:rPr lang="fr-FR" i="1" dirty="0" smtClean="0"/>
            </a:br>
            <a:r>
              <a:rPr lang="fr-FR" i="1" dirty="0" smtClean="0"/>
              <a:t>signe ?</a:t>
            </a:r>
            <a:r>
              <a:rPr lang="fr-FR" dirty="0" smtClean="0"/>
              <a:t>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i="1" dirty="0" smtClean="0"/>
              <a:t>I. Généralités</a:t>
            </a:r>
            <a:r>
              <a:rPr lang="fr-FR" dirty="0" smtClean="0"/>
              <a:t> 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b="1" dirty="0" smtClean="0"/>
              <a:t>État </a:t>
            </a:r>
            <a:r>
              <a:rPr lang="fr-FR" dirty="0" smtClean="0"/>
              <a:t>= aptitude aux soins, grabataire, </a:t>
            </a:r>
            <a:r>
              <a:rPr lang="fr-FR" dirty="0" smtClean="0"/>
              <a:t>indépendance</a:t>
            </a:r>
          </a:p>
          <a:p>
            <a:pPr>
              <a:buNone/>
            </a:pPr>
            <a:r>
              <a:rPr lang="fr-FR" dirty="0" smtClean="0"/>
              <a:t/>
            </a:r>
            <a:br>
              <a:rPr lang="fr-FR" dirty="0" smtClean="0"/>
            </a:br>
            <a:r>
              <a:rPr lang="fr-FR" i="1" dirty="0" smtClean="0"/>
              <a:t>→ </a:t>
            </a:r>
            <a:r>
              <a:rPr lang="fr-FR" dirty="0" smtClean="0"/>
              <a:t>on doit </a:t>
            </a:r>
            <a:r>
              <a:rPr lang="fr-FR" dirty="0" smtClean="0"/>
              <a:t>évaluer l'état d'un malade :</a:t>
            </a:r>
            <a:br>
              <a:rPr lang="fr-FR" dirty="0" smtClean="0"/>
            </a:br>
            <a:r>
              <a:rPr lang="fr-FR" dirty="0" smtClean="0"/>
              <a:t>– patient ambulatoire</a:t>
            </a:r>
            <a:br>
              <a:rPr lang="fr-FR" dirty="0" smtClean="0"/>
            </a:br>
            <a:r>
              <a:rPr lang="fr-FR" dirty="0" smtClean="0"/>
              <a:t>– Malade nécessitant une prise en charge hospitalière. Degré d'urgence de l'admission.</a:t>
            </a:r>
            <a:br>
              <a:rPr lang="fr-FR" dirty="0" smtClean="0"/>
            </a:br>
            <a:r>
              <a:rPr lang="fr-FR" dirty="0" smtClean="0"/>
              <a:t>– Nécessité de subvenir aux besoins de la vie : alimentation, élimination, toilette</a:t>
            </a:r>
            <a:br>
              <a:rPr lang="fr-FR" dirty="0" smtClean="0"/>
            </a:br>
            <a:r>
              <a:rPr lang="fr-FR" dirty="0" smtClean="0"/>
              <a:t>– Patient devant faire l'objet de soins immédiats,</a:t>
            </a:r>
            <a:br>
              <a:rPr lang="fr-FR" dirty="0" smtClean="0"/>
            </a:br>
            <a:r>
              <a:rPr lang="fr-FR" dirty="0" smtClean="0"/>
              <a:t>– Alitement</a:t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i="1" dirty="0" smtClean="0"/>
              <a:t>→ </a:t>
            </a:r>
            <a:r>
              <a:rPr lang="fr-FR" dirty="0" smtClean="0"/>
              <a:t>Exemple d'outil permettant d'évaluer l'état d'un patient : </a:t>
            </a:r>
            <a:r>
              <a:rPr lang="fr-FR" b="1" dirty="0" smtClean="0"/>
              <a:t>Score </a:t>
            </a:r>
            <a:r>
              <a:rPr lang="fr-FR" dirty="0" smtClean="0"/>
              <a:t>(ou indice) </a:t>
            </a:r>
            <a:r>
              <a:rPr lang="fr-FR" b="1" dirty="0" smtClean="0"/>
              <a:t>de </a:t>
            </a:r>
            <a:r>
              <a:rPr lang="fr-FR" b="1" dirty="0" err="1" smtClean="0"/>
              <a:t>Karnofsky</a:t>
            </a:r>
            <a:r>
              <a:rPr lang="fr-FR" b="1" dirty="0" smtClean="0"/>
              <a:t> </a:t>
            </a:r>
            <a:r>
              <a:rPr lang="fr-FR" dirty="0" smtClean="0"/>
              <a:t>:</a:t>
            </a:r>
            <a:br>
              <a:rPr lang="fr-FR" dirty="0" smtClean="0"/>
            </a:br>
            <a:r>
              <a:rPr lang="fr-FR" dirty="0" smtClean="0"/>
              <a:t>Permet d'évaluer la qualité de vie conservée par les patients.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dirty="0" smtClean="0"/>
              <a:t>100 : normal, pas de plainte, pas de maladie apparente</a:t>
            </a:r>
            <a:br>
              <a:rPr lang="fr-FR" dirty="0" smtClean="0"/>
            </a:br>
            <a:r>
              <a:rPr lang="fr-FR" dirty="0" smtClean="0"/>
              <a:t>90 : signes mineurs, activité normale</a:t>
            </a:r>
            <a:br>
              <a:rPr lang="fr-FR" dirty="0" smtClean="0"/>
            </a:br>
            <a:r>
              <a:rPr lang="fr-FR" dirty="0" smtClean="0"/>
              <a:t>80 : activité normale avec effort, signes de maladie</a:t>
            </a:r>
            <a:br>
              <a:rPr lang="fr-FR" dirty="0" smtClean="0"/>
            </a:br>
            <a:r>
              <a:rPr lang="fr-FR" dirty="0" smtClean="0"/>
              <a:t>70 : incapable de travailler, apte à rester à la maison, pas d'assistance nécessaire</a:t>
            </a:r>
            <a:br>
              <a:rPr lang="fr-FR" dirty="0" smtClean="0"/>
            </a:br>
            <a:r>
              <a:rPr lang="fr-FR" dirty="0" smtClean="0"/>
              <a:t>60 : assistance occasionnelle, incapacité partielle (besoin d'une tiers personne)</a:t>
            </a:r>
            <a:br>
              <a:rPr lang="fr-FR" dirty="0" smtClean="0"/>
            </a:br>
            <a:r>
              <a:rPr lang="fr-FR" dirty="0" smtClean="0"/>
              <a:t>50 : assistance très nécessaire, recours aux soins médicaux fréquents</a:t>
            </a:r>
            <a:br>
              <a:rPr lang="fr-FR" dirty="0" smtClean="0"/>
            </a:br>
            <a:r>
              <a:rPr lang="fr-FR" dirty="0" smtClean="0"/>
              <a:t>40 : incapable de se soigner seul, recours à l'hôpital nécessaire</a:t>
            </a:r>
            <a:br>
              <a:rPr lang="fr-FR" dirty="0" smtClean="0"/>
            </a:br>
            <a:r>
              <a:rPr lang="fr-FR" dirty="0" smtClean="0"/>
              <a:t>30 : sévèrement malade, assistance hospitalière</a:t>
            </a:r>
            <a:br>
              <a:rPr lang="fr-FR" dirty="0" smtClean="0"/>
            </a:br>
            <a:r>
              <a:rPr lang="fr-FR" dirty="0" smtClean="0"/>
              <a:t>20 : très malade, mort non imminente</a:t>
            </a:r>
            <a:br>
              <a:rPr lang="fr-FR" dirty="0" smtClean="0"/>
            </a:br>
            <a:r>
              <a:rPr lang="fr-FR" dirty="0" smtClean="0"/>
              <a:t>10 : moribond</a:t>
            </a:r>
            <a:br>
              <a:rPr lang="fr-FR" dirty="0" smtClean="0"/>
            </a:br>
            <a:r>
              <a:rPr lang="fr-FR" dirty="0" smtClean="0"/>
              <a:t>0: mort</a:t>
            </a:r>
            <a:br>
              <a:rPr lang="fr-FR" dirty="0" smtClean="0"/>
            </a:br>
            <a:r>
              <a:rPr lang="fr-FR" dirty="0" smtClean="0"/>
              <a:t>→ indice PS ECOS : de 0 (actif, normal) à 5 (mort)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Exemple :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dirty="0" smtClean="0"/>
              <a:t>Ex : la fatigue est un signe fonctionnel. Elle est la conséquence d'un dysfonctionnement du cœur, cerveau, foie,</a:t>
            </a:r>
            <a:br>
              <a:rPr lang="fr-FR" dirty="0" smtClean="0"/>
            </a:br>
            <a:r>
              <a:rPr lang="fr-FR" dirty="0" smtClean="0"/>
              <a:t>etc... Parce que la fatigue relève de tellement d’appareils différents on va l’appréhender d’une façon générale.</a:t>
            </a:r>
            <a:br>
              <a:rPr lang="fr-FR" dirty="0" smtClean="0"/>
            </a:br>
            <a:r>
              <a:rPr lang="fr-FR" dirty="0" smtClean="0"/>
              <a:t>Les signes fonctionnels ou physiques appartiennent à des systèmes différents mais en fait sont intégrés sur</a:t>
            </a:r>
            <a:br>
              <a:rPr lang="fr-FR" dirty="0" smtClean="0"/>
            </a:br>
            <a:r>
              <a:rPr lang="fr-FR" dirty="0" smtClean="0"/>
              <a:t>l'ensemble de l'organisme.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 y a des </a:t>
            </a:r>
            <a:r>
              <a:rPr lang="fr-FR" b="1" dirty="0" smtClean="0"/>
              <a:t>signes particuliers </a:t>
            </a:r>
            <a:r>
              <a:rPr lang="fr-FR" dirty="0" smtClean="0"/>
              <a:t>, qui relèvent d'un appareil précis, ex : douleur thoracique </a:t>
            </a:r>
            <a:r>
              <a:rPr lang="fr-FR" i="1" dirty="0" smtClean="0"/>
              <a:t>qui est un signe</a:t>
            </a:r>
            <a:br>
              <a:rPr lang="fr-FR" i="1" dirty="0" smtClean="0"/>
            </a:br>
            <a:r>
              <a:rPr lang="fr-FR" i="1" dirty="0" smtClean="0"/>
              <a:t>fonctionnel appartenant au domaine cardio-vasculaire (et respiratoire).</a:t>
            </a:r>
            <a:r>
              <a:rPr lang="fr-FR" dirty="0" smtClean="0"/>
              <a:t>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dirty="0" smtClean="0"/>
              <a:t>Ex : Insuffisance cardiaque gauche d’une vieille dame : </a:t>
            </a:r>
            <a:r>
              <a:rPr lang="fr-FR" dirty="0" smtClean="0">
                <a:solidFill>
                  <a:srgbClr val="FF0000"/>
                </a:solidFill>
              </a:rPr>
              <a:t>les signes généraux </a:t>
            </a:r>
            <a:r>
              <a:rPr lang="fr-FR" dirty="0" smtClean="0"/>
              <a:t>(asthénie) vont nous renseigner sur</a:t>
            </a:r>
            <a:br>
              <a:rPr lang="fr-FR" dirty="0" smtClean="0"/>
            </a:br>
            <a:r>
              <a:rPr lang="fr-FR" dirty="0" smtClean="0"/>
              <a:t>le retentissement, sur la vie quotidienne de la personne (incapacité de se déplacer, son état général est</a:t>
            </a:r>
            <a:br>
              <a:rPr lang="fr-FR" dirty="0" smtClean="0"/>
            </a:br>
            <a:r>
              <a:rPr lang="fr-FR" dirty="0" smtClean="0"/>
              <a:t>médiocre). 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Cette </a:t>
            </a:r>
            <a:r>
              <a:rPr lang="fr-FR" dirty="0" smtClean="0"/>
              <a:t>asthénie, et pas l'insuffisance cardiaque, va nécessiter d'hospitaliser cette personne.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dirty="0" smtClean="0"/>
              <a:t>Il existe différents signes fonctionnels :</a:t>
            </a:r>
            <a:br>
              <a:rPr lang="fr-FR" dirty="0" smtClean="0"/>
            </a:br>
            <a:r>
              <a:rPr lang="fr-FR" dirty="0" smtClean="0"/>
              <a:t>- Asthénie, fatigue</a:t>
            </a:r>
            <a:br>
              <a:rPr lang="fr-FR" dirty="0" smtClean="0"/>
            </a:br>
            <a:r>
              <a:rPr lang="fr-FR" dirty="0" smtClean="0"/>
              <a:t>- Température centrale</a:t>
            </a:r>
            <a:br>
              <a:rPr lang="fr-FR" dirty="0" smtClean="0"/>
            </a:br>
            <a:r>
              <a:rPr lang="fr-FR" dirty="0" smtClean="0"/>
              <a:t>Il existe 2 temps de l’évaluation médicale : l'i</a:t>
            </a:r>
            <a:r>
              <a:rPr lang="fr-FR" b="1" dirty="0" smtClean="0"/>
              <a:t>nterrogatoire </a:t>
            </a:r>
            <a:r>
              <a:rPr lang="fr-FR" dirty="0" smtClean="0"/>
              <a:t>et l' </a:t>
            </a:r>
            <a:r>
              <a:rPr lang="fr-FR" b="1" dirty="0" smtClean="0"/>
              <a:t>examen clinique</a:t>
            </a:r>
            <a:r>
              <a:rPr lang="fr-FR" dirty="0" smtClean="0"/>
              <a:t>.</a:t>
            </a:r>
            <a:br>
              <a:rPr lang="fr-FR" dirty="0" smtClean="0"/>
            </a:br>
            <a:r>
              <a:rPr lang="fr-FR" dirty="0" smtClean="0"/>
              <a:t>Au premier coup d’œil, </a:t>
            </a:r>
            <a:r>
              <a:rPr lang="fr-FR" dirty="0" smtClean="0"/>
              <a:t>on peut </a:t>
            </a:r>
            <a:r>
              <a:rPr lang="fr-FR" dirty="0" smtClean="0"/>
              <a:t>prêter attention à :</a:t>
            </a:r>
            <a:br>
              <a:rPr lang="fr-FR" dirty="0" smtClean="0"/>
            </a:br>
            <a:r>
              <a:rPr lang="fr-FR" dirty="0" smtClean="0"/>
              <a:t>– l’élément d’un syndrome </a:t>
            </a:r>
            <a:r>
              <a:rPr lang="fr-FR" dirty="0" err="1" smtClean="0"/>
              <a:t>dysmorphique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– l'attitude</a:t>
            </a:r>
            <a:br>
              <a:rPr lang="fr-FR" dirty="0" smtClean="0"/>
            </a:br>
            <a:r>
              <a:rPr lang="fr-FR" dirty="0" smtClean="0"/>
              <a:t>– l'habillement</a:t>
            </a:r>
            <a:br>
              <a:rPr lang="fr-FR" dirty="0" smtClean="0"/>
            </a:br>
            <a:r>
              <a:rPr lang="fr-FR" dirty="0" smtClean="0"/>
              <a:t>– le comportement</a:t>
            </a:r>
            <a:br>
              <a:rPr lang="fr-FR" dirty="0" smtClean="0"/>
            </a:br>
            <a:r>
              <a:rPr lang="fr-FR" dirty="0" smtClean="0"/>
              <a:t>A partir de ces éléments, il en retire une impression générale : la patient a-t-il une « bonne ou </a:t>
            </a:r>
            <a:r>
              <a:rPr lang="fr-FR" dirty="0" smtClean="0"/>
              <a:t>mauvaise mine </a:t>
            </a:r>
            <a:r>
              <a:rPr lang="fr-FR" dirty="0" smtClean="0"/>
              <a:t>? »</a:t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i="1" dirty="0" smtClean="0"/>
              <a:t>II</a:t>
            </a:r>
            <a:r>
              <a:rPr lang="fr-FR" dirty="0" smtClean="0"/>
              <a:t> </a:t>
            </a:r>
            <a:br>
              <a:rPr lang="fr-FR" dirty="0" smtClean="0"/>
            </a:br>
            <a:r>
              <a:rPr lang="fr-FR" i="1" dirty="0" smtClean="0"/>
              <a:t> </a:t>
            </a:r>
            <a:r>
              <a:rPr lang="fr-FR" i="1" dirty="0" smtClean="0"/>
              <a:t>Les signes fonctionnels généraux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fr-FR" dirty="0" smtClean="0"/>
              <a:t>Il </a:t>
            </a:r>
            <a:r>
              <a:rPr lang="fr-FR" dirty="0" smtClean="0"/>
              <a:t>existe différents signes fonctionnels généraux :</a:t>
            </a:r>
            <a:br>
              <a:rPr lang="fr-FR" dirty="0" smtClean="0"/>
            </a:br>
            <a:r>
              <a:rPr lang="fr-FR" dirty="0" smtClean="0"/>
              <a:t>• asthénie/fatigue</a:t>
            </a:r>
            <a:br>
              <a:rPr lang="fr-FR" dirty="0" smtClean="0"/>
            </a:br>
            <a:r>
              <a:rPr lang="fr-FR" dirty="0" smtClean="0"/>
              <a:t>• température centrale</a:t>
            </a:r>
            <a:br>
              <a:rPr lang="fr-FR" dirty="0" smtClean="0"/>
            </a:br>
            <a:r>
              <a:rPr lang="fr-FR" dirty="0" smtClean="0"/>
              <a:t>• poids et taille</a:t>
            </a:r>
            <a:br>
              <a:rPr lang="fr-FR" dirty="0" smtClean="0"/>
            </a:br>
            <a:r>
              <a:rPr lang="fr-FR" dirty="0" smtClean="0"/>
              <a:t>• humeur</a:t>
            </a:r>
            <a:br>
              <a:rPr lang="fr-FR" dirty="0" smtClean="0"/>
            </a:br>
            <a:r>
              <a:rPr lang="fr-FR" dirty="0" smtClean="0"/>
              <a:t>• relation avec l’extérieur </a:t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i="1" dirty="0" smtClean="0"/>
              <a:t>a. Asthénie, fatigue</a:t>
            </a:r>
            <a:r>
              <a:rPr lang="fr-FR" dirty="0" smtClean="0"/>
              <a:t> 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On est fatigué dans de multiples circonstances (fatigue physique : travail, sport, ou fatigue morale : perte dans</a:t>
            </a:r>
            <a:br>
              <a:rPr lang="fr-FR" dirty="0" smtClean="0"/>
            </a:br>
            <a:r>
              <a:rPr lang="fr-FR" dirty="0" smtClean="0"/>
              <a:t>la famille de la personne). 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16386" name="AutoShape 2" descr="Pharmacie De La Nationale - Conseil du mois: La fatigu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6388" name="AutoShape 4" descr="Pharmacie De La Nationale - Conseil du mois: La fatigu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6390" name="Picture 6" descr="https://pharmaciedelanationale-saint-jory.mesoigner.fr/media/article/uploads/conseils/583f42d92035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57825" y="3905249"/>
            <a:ext cx="3686175" cy="29527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595</Words>
  <PresentationFormat>Affichage à l'écran (4:3)</PresentationFormat>
  <Paragraphs>73</Paragraphs>
  <Slides>38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38</vt:i4>
      </vt:variant>
    </vt:vector>
  </HeadingPairs>
  <TitlesOfParts>
    <vt:vector size="39" baseType="lpstr">
      <vt:lpstr>Thème Office</vt:lpstr>
      <vt:lpstr>Les signes généraux </vt:lpstr>
      <vt:lpstr>Diapositive 2</vt:lpstr>
      <vt:lpstr>A. Sémiologie des signes généraux  </vt:lpstr>
      <vt:lpstr>Exemple :</vt:lpstr>
      <vt:lpstr>Diapositive 5</vt:lpstr>
      <vt:lpstr>Diapositive 6</vt:lpstr>
      <vt:lpstr>Diapositive 7</vt:lpstr>
      <vt:lpstr>II   Les signes fonctionnels généraux</vt:lpstr>
      <vt:lpstr>a. Asthénie, fatigue  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b. Poids et taille  </vt:lpstr>
      <vt:lpstr> </vt:lpstr>
      <vt:lpstr>Diapositive 24</vt:lpstr>
      <vt:lpstr>Diapositive 25</vt:lpstr>
      <vt:lpstr>Diapositive 26</vt:lpstr>
      <vt:lpstr>→ La taille :  </vt:lpstr>
      <vt:lpstr>c.État d'hydratation  </vt:lpstr>
      <vt:lpstr>Diapositive 29</vt:lpstr>
      <vt:lpstr>d. Humeur  </vt:lpstr>
      <vt:lpstr>e. Relation avec l'extérieur</vt:lpstr>
      <vt:lpstr>Diapositive 32</vt:lpstr>
      <vt:lpstr>Diapositive 33</vt:lpstr>
      <vt:lpstr>Diapositive 34</vt:lpstr>
      <vt:lpstr>B.Hiérarchiser les informations médicales  </vt:lpstr>
      <vt:lpstr>I. Généralités  </vt:lpstr>
      <vt:lpstr>Diapositive 37</vt:lpstr>
      <vt:lpstr>Diapositive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signes généraux </dc:title>
  <dc:creator>2018</dc:creator>
  <cp:lastModifiedBy>2018</cp:lastModifiedBy>
  <cp:revision>5</cp:revision>
  <dcterms:created xsi:type="dcterms:W3CDTF">2020-10-17T20:20:28Z</dcterms:created>
  <dcterms:modified xsi:type="dcterms:W3CDTF">2020-10-19T10:49:11Z</dcterms:modified>
</cp:coreProperties>
</file>